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7" r:id="rId2"/>
    <p:sldId id="265" r:id="rId3"/>
    <p:sldId id="266" r:id="rId4"/>
    <p:sldId id="258" r:id="rId5"/>
    <p:sldId id="259" r:id="rId6"/>
    <p:sldId id="260" r:id="rId7"/>
    <p:sldId id="262" r:id="rId8"/>
    <p:sldId id="261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0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77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5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7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42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7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2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57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59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29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365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325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6003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83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964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04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DA82B-F3C7-437B-AE01-B166BD656BFA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14C394E-5D0F-42B2-BCC5-56D336A4C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47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5" Type="http://schemas.openxmlformats.org/officeDocument/2006/relationships/image" Target="../media/image2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Relationship Id="rId14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Тема урока:</a:t>
            </a:r>
            <a:r>
              <a:rPr lang="ru-RU" dirty="0" smtClean="0"/>
              <a:t> </a:t>
            </a:r>
            <a:r>
              <a:rPr lang="ru-RU" dirty="0"/>
              <a:t>Степенные функции, их свойства и графики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Цели урока:</a:t>
            </a:r>
            <a:r>
              <a:rPr lang="ru-RU" dirty="0"/>
              <a:t> </a:t>
            </a:r>
          </a:p>
          <a:p>
            <a:r>
              <a:rPr lang="ru-RU" i="1" dirty="0"/>
              <a:t>Образовательная </a:t>
            </a:r>
            <a:r>
              <a:rPr lang="ru-RU" dirty="0"/>
              <a:t>- Обобщение и систематизация знаний учащихся по теме «Степенные функции, их свойства и графики» при   решении задач повышенного уровня сложности, подготовка к ЕГЭ; </a:t>
            </a:r>
          </a:p>
          <a:p>
            <a:r>
              <a:rPr lang="ru-RU" i="1" dirty="0"/>
              <a:t>Развивающая –</a:t>
            </a:r>
            <a:r>
              <a:rPr lang="ru-RU" dirty="0"/>
              <a:t> Формирование способности анализировать, обобщать полученные знания. Формирование логического мышления. Развитие творческого потенциала учащихся;</a:t>
            </a:r>
          </a:p>
          <a:p>
            <a:r>
              <a:rPr lang="ru-RU" i="1" dirty="0"/>
              <a:t>Воспитательная –</a:t>
            </a:r>
            <a:r>
              <a:rPr lang="ru-RU" dirty="0"/>
              <a:t> Повышение интереса к получению новых знаний, воспитание графической культуры, формирование навыков умственного труда через поиск рациональных путей решения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28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736" y="0"/>
            <a:ext cx="9125415" cy="688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516" y="0"/>
            <a:ext cx="870044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3217324" cy="1280890"/>
          </a:xfrm>
        </p:spPr>
        <p:txBody>
          <a:bodyPr/>
          <a:lstStyle/>
          <a:p>
            <a:r>
              <a:rPr lang="ru-RU" b="1" dirty="0"/>
              <a:t>Задача №1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3552" y="4467225"/>
            <a:ext cx="11287821" cy="1258680"/>
          </a:xfrm>
        </p:spPr>
        <p:txBody>
          <a:bodyPr>
            <a:normAutofit/>
          </a:bodyPr>
          <a:lstStyle/>
          <a:p>
            <a:r>
              <a:rPr lang="ru-RU" dirty="0"/>
              <a:t>При каких значениях   </a:t>
            </a:r>
            <a:r>
              <a:rPr lang="en-US" dirty="0" smtClean="0"/>
              <a:t>  </a:t>
            </a:r>
            <a:r>
              <a:rPr lang="en-US" dirty="0" smtClean="0"/>
              <a:t>  </a:t>
            </a:r>
            <a:r>
              <a:rPr lang="ru-RU" dirty="0" smtClean="0"/>
              <a:t>область </a:t>
            </a:r>
            <a:r>
              <a:rPr lang="ru-RU" dirty="0"/>
              <a:t>определения </a:t>
            </a:r>
            <a:r>
              <a:rPr lang="ru-RU" dirty="0" smtClean="0"/>
              <a:t>функции</a:t>
            </a:r>
            <a:r>
              <a:rPr lang="en-US" dirty="0" smtClean="0"/>
              <a:t>                            </a:t>
            </a:r>
            <a:r>
              <a:rPr lang="ru-RU" dirty="0" smtClean="0"/>
              <a:t>   </a:t>
            </a:r>
            <a:r>
              <a:rPr lang="en-US" dirty="0" smtClean="0"/>
              <a:t>   </a:t>
            </a:r>
            <a:r>
              <a:rPr lang="en-US" dirty="0" smtClean="0"/>
              <a:t>          </a:t>
            </a:r>
            <a:r>
              <a:rPr lang="ru-RU" dirty="0" smtClean="0"/>
              <a:t>состоит </a:t>
            </a:r>
            <a:r>
              <a:rPr lang="ru-RU" dirty="0"/>
              <a:t>из одной точки?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49" y="2215696"/>
            <a:ext cx="1561584" cy="36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34" y="2245450"/>
            <a:ext cx="234041" cy="34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280" y="2277051"/>
            <a:ext cx="692973" cy="31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478625" y="3105250"/>
            <a:ext cx="3331625" cy="1028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/>
              <a:t>Задача №</a:t>
            </a:r>
            <a:r>
              <a:rPr lang="en-US" b="1" dirty="0" smtClean="0"/>
              <a:t>2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808323" y="2225303"/>
            <a:ext cx="11096661" cy="604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 каком значении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функция   </a:t>
            </a:r>
            <a:r>
              <a:rPr lang="en-US" dirty="0" smtClean="0"/>
              <a:t>                       </a:t>
            </a:r>
            <a:r>
              <a:rPr lang="ru-RU" dirty="0" smtClean="0"/>
              <a:t>имеет </a:t>
            </a:r>
            <a:r>
              <a:rPr lang="ru-RU" dirty="0" smtClean="0"/>
              <a:t>максимум в точке  </a:t>
            </a:r>
            <a:r>
              <a:rPr lang="en-US" dirty="0" smtClean="0"/>
              <a:t>     </a:t>
            </a:r>
            <a:r>
              <a:rPr lang="en-US" dirty="0" smtClean="0"/>
              <a:t>       </a:t>
            </a:r>
            <a:r>
              <a:rPr lang="ru-RU" dirty="0" smtClean="0"/>
              <a:t>?</a:t>
            </a:r>
            <a:endParaRPr lang="en-US" dirty="0" smtClean="0"/>
          </a:p>
          <a:p>
            <a:pPr marL="0" indent="0">
              <a:buFont typeface="Wingdings 3" charset="2"/>
              <a:buNone/>
            </a:pP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380" y="4522980"/>
            <a:ext cx="314816" cy="3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295" y="4422119"/>
            <a:ext cx="2501159" cy="37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76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7435734" cy="1053284"/>
          </a:xfrm>
        </p:spPr>
        <p:txBody>
          <a:bodyPr>
            <a:normAutofit/>
          </a:bodyPr>
          <a:lstStyle/>
          <a:p>
            <a:r>
              <a:rPr lang="ru-RU" dirty="0"/>
              <a:t>Докажите, что  </a:t>
            </a:r>
            <a:r>
              <a:rPr lang="ru-RU" dirty="0" smtClean="0"/>
              <a:t>              </a:t>
            </a:r>
            <a:r>
              <a:rPr lang="en-US" dirty="0" smtClean="0"/>
              <a:t>    </a:t>
            </a:r>
            <a:r>
              <a:rPr lang="ru-RU" dirty="0" smtClean="0"/>
              <a:t>при         </a:t>
            </a:r>
            <a:r>
              <a:rPr lang="ru-RU" dirty="0" smtClean="0"/>
              <a:t>(</a:t>
            </a:r>
            <a:r>
              <a:rPr lang="ru-RU" dirty="0"/>
              <a:t>неравенство Бернулли) .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2974438" cy="814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/>
              <a:t>Задача №</a:t>
            </a:r>
            <a:r>
              <a:rPr lang="ru-RU" b="1" dirty="0"/>
              <a:t>3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87" y="2066694"/>
            <a:ext cx="1115481" cy="49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86" y="2227224"/>
            <a:ext cx="443794" cy="22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89212" y="3079067"/>
            <a:ext cx="2974438" cy="814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/>
              <a:t>Задача №4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589211" y="4705348"/>
            <a:ext cx="7116763" cy="390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Решите уравнение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561" y="4705118"/>
            <a:ext cx="1151463" cy="32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13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</a:t>
            </a:r>
            <a:r>
              <a:rPr lang="ru-RU" b="1" dirty="0" smtClean="0"/>
              <a:t>№</a:t>
            </a:r>
            <a:r>
              <a:rPr lang="en-US" b="1" dirty="0" smtClean="0"/>
              <a:t>4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Решение. Очевидно, что </a:t>
            </a:r>
            <a:r>
              <a:rPr lang="en-US" dirty="0" smtClean="0"/>
              <a:t>          </a:t>
            </a:r>
            <a:r>
              <a:rPr lang="ru-RU" dirty="0" smtClean="0"/>
              <a:t>- </a:t>
            </a:r>
            <a:r>
              <a:rPr lang="ru-RU" dirty="0"/>
              <a:t>решение уравнения. Функция   монотонно возрастает на </a:t>
            </a:r>
            <a:r>
              <a:rPr lang="en-US" dirty="0" smtClean="0"/>
              <a:t>        </a:t>
            </a:r>
            <a:r>
              <a:rPr lang="ru-RU" dirty="0" smtClean="0"/>
              <a:t>, </a:t>
            </a:r>
            <a:r>
              <a:rPr lang="ru-RU" dirty="0"/>
              <a:t>поэтому на этом промежутке других решений нет. На интервале  </a:t>
            </a:r>
            <a:r>
              <a:rPr lang="en-US" dirty="0" smtClean="0"/>
              <a:t>      </a:t>
            </a:r>
            <a:r>
              <a:rPr lang="ru-RU" dirty="0" smtClean="0"/>
              <a:t>решений </a:t>
            </a:r>
            <a:r>
              <a:rPr lang="ru-RU" dirty="0"/>
              <a:t>тоже нет, так как на нем значения функции меньше 1. Итак,   </a:t>
            </a:r>
            <a:r>
              <a:rPr lang="en-US" dirty="0" smtClean="0"/>
              <a:t>        </a:t>
            </a:r>
            <a:r>
              <a:rPr lang="ru-RU" dirty="0" smtClean="0"/>
              <a:t>- </a:t>
            </a:r>
            <a:r>
              <a:rPr lang="ru-RU" dirty="0"/>
              <a:t>единственное решение.</a:t>
            </a:r>
          </a:p>
          <a:p>
            <a:r>
              <a:rPr lang="ru-RU" dirty="0"/>
              <a:t>Ответ: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458" y="2151143"/>
            <a:ext cx="619960" cy="27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282" y="2189355"/>
            <a:ext cx="4857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870" y="2466978"/>
            <a:ext cx="522712" cy="27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436" y="2758221"/>
            <a:ext cx="401151" cy="25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22" y="2975286"/>
            <a:ext cx="619960" cy="27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10" y="3367669"/>
            <a:ext cx="619960" cy="27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32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№5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Найти область значений функции </a:t>
            </a:r>
            <a:endParaRPr lang="en-US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202" y="2144751"/>
            <a:ext cx="1592028" cy="30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70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№5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9418" y="2133600"/>
            <a:ext cx="8915400" cy="377762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Решение</a:t>
            </a:r>
            <a:r>
              <a:rPr lang="ru-RU" dirty="0"/>
              <a:t>. Областью значений квадратичной функции  </a:t>
            </a:r>
            <a:r>
              <a:rPr lang="en-US" dirty="0" smtClean="0"/>
              <a:t>                      </a:t>
            </a:r>
            <a:r>
              <a:rPr lang="ru-RU" dirty="0" smtClean="0"/>
              <a:t> </a:t>
            </a:r>
            <a:r>
              <a:rPr lang="ru-RU" dirty="0"/>
              <a:t>является </a:t>
            </a:r>
            <a:r>
              <a:rPr lang="ru-RU" dirty="0" smtClean="0"/>
              <a:t>промежуток    </a:t>
            </a:r>
            <a:r>
              <a:rPr lang="en-US" dirty="0" smtClean="0"/>
              <a:t>       </a:t>
            </a:r>
            <a:r>
              <a:rPr lang="ru-RU" dirty="0" smtClean="0"/>
              <a:t>. </a:t>
            </a:r>
            <a:r>
              <a:rPr lang="ru-RU" dirty="0"/>
              <a:t>Фиксируем произвольное   </a:t>
            </a:r>
            <a:r>
              <a:rPr lang="en-US" dirty="0" smtClean="0"/>
              <a:t>    </a:t>
            </a:r>
            <a:r>
              <a:rPr lang="ru-RU" dirty="0" smtClean="0"/>
              <a:t>из промежутка       </a:t>
            </a:r>
            <a:r>
              <a:rPr lang="en-US" dirty="0" smtClean="0"/>
              <a:t>   </a:t>
            </a:r>
            <a:r>
              <a:rPr lang="ru-RU" dirty="0" smtClean="0"/>
              <a:t>, откуда</a:t>
            </a:r>
            <a:r>
              <a:rPr lang="en-US" dirty="0" smtClean="0"/>
              <a:t> </a:t>
            </a:r>
            <a:r>
              <a:rPr lang="ru-RU" dirty="0" smtClean="0"/>
              <a:t>  </a:t>
            </a:r>
            <a:r>
              <a:rPr lang="en-US" dirty="0" smtClean="0"/>
              <a:t>        </a:t>
            </a:r>
            <a:r>
              <a:rPr lang="ru-RU" dirty="0" smtClean="0"/>
              <a:t>  </a:t>
            </a:r>
            <a:r>
              <a:rPr lang="en-US" dirty="0" smtClean="0"/>
              <a:t> 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ru-RU" dirty="0" smtClean="0"/>
              <a:t>Уравнение  </a:t>
            </a:r>
            <a:r>
              <a:rPr lang="en-US" dirty="0" smtClean="0"/>
              <a:t>                                                                   </a:t>
            </a:r>
            <a:r>
              <a:rPr lang="ru-RU" dirty="0" smtClean="0"/>
              <a:t>. Существует</a:t>
            </a:r>
            <a:r>
              <a:rPr lang="en-US" dirty="0" smtClean="0"/>
              <a:t>      </a:t>
            </a:r>
            <a:r>
              <a:rPr lang="ru-RU" dirty="0" smtClean="0"/>
              <a:t>   </a:t>
            </a:r>
            <a:r>
              <a:rPr lang="en-US" dirty="0" smtClean="0"/>
              <a:t> </a:t>
            </a:r>
            <a:r>
              <a:rPr lang="ru-RU" dirty="0" smtClean="0"/>
              <a:t>такое</a:t>
            </a:r>
            <a:r>
              <a:rPr lang="ru-RU" dirty="0"/>
              <a:t>, что </a:t>
            </a:r>
            <a:r>
              <a:rPr lang="en-US" dirty="0" smtClean="0"/>
              <a:t>                               </a:t>
            </a:r>
            <a:r>
              <a:rPr lang="ru-RU" dirty="0" smtClean="0"/>
              <a:t> </a:t>
            </a:r>
            <a:r>
              <a:rPr lang="ru-RU" dirty="0"/>
              <a:t>. Поэтому так как </a:t>
            </a:r>
            <a:r>
              <a:rPr lang="ru-RU" dirty="0" smtClean="0"/>
              <a:t> </a:t>
            </a:r>
            <a:r>
              <a:rPr lang="en-US" dirty="0" smtClean="0"/>
              <a:t>       </a:t>
            </a:r>
            <a:r>
              <a:rPr lang="ru-RU" dirty="0" smtClean="0"/>
              <a:t> </a:t>
            </a:r>
            <a:r>
              <a:rPr lang="en-US" dirty="0" smtClean="0"/>
              <a:t>            </a:t>
            </a:r>
            <a:r>
              <a:rPr lang="ru-RU" dirty="0" smtClean="0"/>
              <a:t>при </a:t>
            </a:r>
            <a:r>
              <a:rPr lang="ru-RU" dirty="0"/>
              <a:t>тех  </a:t>
            </a:r>
            <a:r>
              <a:rPr lang="en-US" dirty="0" smtClean="0"/>
              <a:t>  </a:t>
            </a:r>
            <a:r>
              <a:rPr lang="ru-RU" dirty="0" smtClean="0"/>
              <a:t>, когда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ru-RU" dirty="0"/>
              <a:t>то функция </a:t>
            </a:r>
            <a:r>
              <a:rPr lang="en-US" dirty="0" smtClean="0"/>
              <a:t>          </a:t>
            </a:r>
            <a:r>
              <a:rPr lang="ru-RU" dirty="0" smtClean="0"/>
              <a:t>       может </a:t>
            </a:r>
            <a:r>
              <a:rPr lang="ru-RU" dirty="0"/>
              <a:t>принимать значения внутри отрезка </a:t>
            </a:r>
            <a:r>
              <a:rPr lang="ru-RU" dirty="0" smtClean="0"/>
              <a:t>        </a:t>
            </a:r>
            <a:r>
              <a:rPr lang="ru-RU" dirty="0"/>
              <a:t>.</a:t>
            </a:r>
          </a:p>
          <a:p>
            <a:r>
              <a:rPr lang="ru-RU" dirty="0"/>
              <a:t>Ответ</a:t>
            </a:r>
            <a:r>
              <a:rPr lang="ru-RU" dirty="0" smtClean="0"/>
              <a:t>:                .</a:t>
            </a:r>
            <a:endParaRPr lang="ru-RU" dirty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027" y="2591846"/>
            <a:ext cx="2877179" cy="27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520" y="2865863"/>
            <a:ext cx="641438" cy="30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933" y="2868344"/>
            <a:ext cx="353285" cy="27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965" y="3153006"/>
            <a:ext cx="527321" cy="27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252" y="3153006"/>
            <a:ext cx="709229" cy="26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81" y="3465353"/>
            <a:ext cx="4320626" cy="32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790" y="3571222"/>
            <a:ext cx="488644" cy="24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343" y="3768513"/>
            <a:ext cx="2005323" cy="32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29" y="3796990"/>
            <a:ext cx="1155794" cy="32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434" y="3865347"/>
            <a:ext cx="182189" cy="21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502" y="3831893"/>
            <a:ext cx="771586" cy="27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57" y="4047892"/>
            <a:ext cx="1023055" cy="32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434" y="4117726"/>
            <a:ext cx="495488" cy="25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33" y="4505318"/>
            <a:ext cx="951696" cy="26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8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</a:t>
            </a:r>
            <a:r>
              <a:rPr lang="ru-RU" b="1" dirty="0" smtClean="0"/>
              <a:t>№6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905000"/>
                <a:ext cx="8915400" cy="4953000"/>
              </a:xfrm>
            </p:spPr>
            <p:txBody>
              <a:bodyPr>
                <a:normAutofit/>
              </a:bodyPr>
              <a:lstStyle/>
              <a:p>
                <a:r>
                  <a:rPr lang="ru-RU" dirty="0" smtClean="0"/>
                  <a:t>Упростить </a:t>
                </a:r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𝑎</m:t>
                        </m:r>
                        <m:r>
                          <a:rPr lang="ru-RU" i="1"/>
                          <m:t>−</m:t>
                        </m:r>
                        <m:r>
                          <a:rPr lang="ru-RU" i="1"/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ru-RU" i="1"/>
                            </m:ctrlPr>
                          </m:sSupPr>
                          <m:e>
                            <m:r>
                              <a:rPr lang="ru-RU" i="1"/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1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/>
                          <m:t>−</m:t>
                        </m:r>
                        <m:sSup>
                          <m:sSupPr>
                            <m:ctrlPr>
                              <a:rPr lang="ru-RU" i="1"/>
                            </m:ctrlPr>
                          </m:sSupPr>
                          <m:e>
                            <m:r>
                              <a:rPr lang="ru-RU" i="1"/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1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ru-RU" i="1"/>
                      <m:t>−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sSup>
                          <m:sSupPr>
                            <m:ctrlPr>
                              <a:rPr lang="ru-RU" i="1"/>
                            </m:ctrlPr>
                          </m:sSupPr>
                          <m:e>
                            <m:r>
                              <a:rPr lang="ru-RU" i="1"/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3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/>
                          <m:t>−</m:t>
                        </m:r>
                        <m:sSup>
                          <m:sSupPr>
                            <m:ctrlPr>
                              <a:rPr lang="ru-RU" i="1"/>
                            </m:ctrlPr>
                          </m:sSupPr>
                          <m:e>
                            <m:r>
                              <a:rPr lang="ru-RU" i="1"/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3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ru-RU" i="1"/>
                          <m:t>𝑎</m:t>
                        </m:r>
                        <m:r>
                          <a:rPr lang="ru-RU" i="1"/>
                          <m:t>−</m:t>
                        </m:r>
                        <m:r>
                          <a:rPr lang="ru-RU" i="1"/>
                          <m:t>𝑏</m:t>
                        </m:r>
                      </m:den>
                    </m:f>
                  </m:oMath>
                </a14:m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</m:t>
                    </m:r>
                  </m:oMath>
                </a14:m>
                <a:endParaRPr lang="en-US" i="1" dirty="0" smtClean="0"/>
              </a:p>
              <a:p>
                <a:pPr marL="0" indent="0">
                  <a:buNone/>
                </a:pPr>
                <a:r>
                  <a:rPr lang="en-US" i="1" dirty="0" smtClean="0"/>
                  <a:t>                             </a:t>
                </a:r>
              </a:p>
              <a:p>
                <a:endParaRPr lang="en-US" i="1" dirty="0" smtClean="0"/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905000"/>
                <a:ext cx="8915400" cy="4953000"/>
              </a:xfrm>
              <a:blipFill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5579840" y="1893849"/>
                <a:ext cx="3943324" cy="780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  <m:r>
                          <a:rPr lang="ru-RU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  <m:r>
                          <a:rPr lang="ru-RU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40" y="1893849"/>
                <a:ext cx="3943324" cy="7807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2915992" y="2700628"/>
                <a:ext cx="3441198" cy="7264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 smtClean="0"/>
                  <a:t>            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992" y="2700628"/>
                <a:ext cx="3441198" cy="7264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5057334" y="2698144"/>
                <a:ext cx="4744590" cy="726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         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=</a:t>
                </a:r>
                <a:endParaRPr lang="ru-RU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334" y="2698144"/>
                <a:ext cx="4744590" cy="7264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4296357" y="3438017"/>
                <a:ext cx="2160198" cy="726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  <m:r>
                          <a:rPr lang="ru-RU" i="1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357" y="3438017"/>
                <a:ext cx="2160198" cy="726481"/>
              </a:xfrm>
              <a:prstGeom prst="rect">
                <a:avLst/>
              </a:prstGeom>
              <a:blipFill>
                <a:blip r:embed="rId6"/>
                <a:stretch>
                  <a:fillRect l="-2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400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2745325" y="7765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ru-RU" b="1" dirty="0" smtClean="0">
                <a:ea typeface="Times New Roman" panose="02020603050405020304" pitchFamily="18" charset="0"/>
              </a:rPr>
              <a:t>V</a:t>
            </a:r>
            <a:r>
              <a:rPr lang="ru-RU" altLang="ru-RU" b="1" dirty="0" smtClean="0">
                <a:ea typeface="Times New Roman" panose="02020603050405020304" pitchFamily="18" charset="0"/>
              </a:rPr>
              <a:t> </a:t>
            </a:r>
            <a:r>
              <a:rPr lang="ru-RU" altLang="ru-RU" b="1" dirty="0">
                <a:ea typeface="Times New Roman" panose="02020603050405020304" pitchFamily="18" charset="0"/>
              </a:rPr>
              <a:t>Разбор домашнего задания по материалам ЕГЭ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60229" y="2508354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Задача№1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86361" y="2959308"/>
            <a:ext cx="530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Найти область определения функции:</a:t>
            </a:r>
            <a:endParaRPr lang="ru-RU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4103" name="Рисунок 21" descr="http://pandia.ru/text/77/367/images/image033_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358" y="2798955"/>
            <a:ext cx="3020673" cy="67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745325" y="3410262"/>
            <a:ext cx="155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Задача №2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60229" y="3861216"/>
            <a:ext cx="2651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Решить неравенство</a:t>
            </a:r>
            <a:r>
              <a:rPr lang="en-US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:</a:t>
            </a:r>
            <a:endParaRPr lang="ru-RU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039" y="3790745"/>
            <a:ext cx="1997038" cy="57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789503" y="4230548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Задача №3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45325" y="4600056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Решить </a:t>
            </a:r>
            <a:r>
              <a:rPr lang="ru-RU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графически </a:t>
            </a:r>
            <a:r>
              <a:rPr lang="ru-RU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уравнение</a:t>
            </a:r>
            <a:r>
              <a:rPr lang="ru-RU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: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19" descr="http://pandia.ru/text/77/367/images/image029_11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38" y="4538545"/>
            <a:ext cx="1176181" cy="507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801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</TotalTime>
  <Words>228</Words>
  <Application>Microsoft Office PowerPoint</Application>
  <PresentationFormat>Широкоэкранный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Cambria Math</vt:lpstr>
      <vt:lpstr>Century Gothic</vt:lpstr>
      <vt:lpstr>Times New Roman</vt:lpstr>
      <vt:lpstr>Wingdings 3</vt:lpstr>
      <vt:lpstr>Легкий дым</vt:lpstr>
      <vt:lpstr>Тема урока: Степенные функции, их свойства и графики </vt:lpstr>
      <vt:lpstr>Презентация PowerPoint</vt:lpstr>
      <vt:lpstr>Презентация PowerPoint</vt:lpstr>
      <vt:lpstr>Задача №1 </vt:lpstr>
      <vt:lpstr>Задача №3</vt:lpstr>
      <vt:lpstr>Задача №4 </vt:lpstr>
      <vt:lpstr>Задача №5</vt:lpstr>
      <vt:lpstr>Задача №5 </vt:lpstr>
      <vt:lpstr>Задача №6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Степенные функции, их свойства и графики</dc:title>
  <dc:creator>Мама</dc:creator>
  <cp:lastModifiedBy>Мама</cp:lastModifiedBy>
  <cp:revision>15</cp:revision>
  <dcterms:created xsi:type="dcterms:W3CDTF">2016-09-22T13:34:32Z</dcterms:created>
  <dcterms:modified xsi:type="dcterms:W3CDTF">2016-09-22T15:41:55Z</dcterms:modified>
</cp:coreProperties>
</file>